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1" r:id="rId1"/>
  </p:sldMasterIdLst>
  <p:notesMasterIdLst>
    <p:notesMasterId r:id="rId9"/>
  </p:notesMasterIdLst>
  <p:sldIdLst>
    <p:sldId id="256" r:id="rId2"/>
    <p:sldId id="352" r:id="rId3"/>
    <p:sldId id="376" r:id="rId4"/>
    <p:sldId id="378" r:id="rId5"/>
    <p:sldId id="373" r:id="rId6"/>
    <p:sldId id="374" r:id="rId7"/>
    <p:sldId id="351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ira Sans" panose="020B0503050000020004" pitchFamily="34" charset="0"/>
      <p:regular r:id="rId14"/>
      <p:bold r:id="rId15"/>
      <p:italic r:id="rId16"/>
      <p:boldItalic r:id="rId17"/>
    </p:embeddedFont>
    <p:embeddedFont>
      <p:font typeface="Fira Sans SemiBold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91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yrie" initials="K" lastIdx="1" clrIdx="0">
    <p:extLst>
      <p:ext uri="{19B8F6BF-5375-455C-9EA6-DF929625EA0E}">
        <p15:presenceInfo xmlns:p15="http://schemas.microsoft.com/office/powerpoint/2012/main" userId="aa5967d10591a58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655"/>
    <a:srgbClr val="00D236"/>
    <a:srgbClr val="E1F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51"/>
    <p:restoredTop sz="88884" autoAdjust="0"/>
  </p:normalViewPr>
  <p:slideViewPr>
    <p:cSldViewPr snapToGrid="0" showGuides="1">
      <p:cViewPr varScale="1">
        <p:scale>
          <a:sx n="160" d="100"/>
          <a:sy n="160" d="100"/>
        </p:scale>
        <p:origin x="200" y="432"/>
      </p:cViewPr>
      <p:guideLst>
        <p:guide orient="horz" pos="2448"/>
        <p:guide pos="3912"/>
      </p:guideLst>
    </p:cSldViewPr>
  </p:slideViewPr>
  <p:notesTextViewPr>
    <p:cViewPr>
      <p:scale>
        <a:sx n="145" d="100"/>
        <a:sy n="14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65CE5C-A015-4845-BEDE-AB3473B27D56}" type="datetimeFigureOut">
              <a:rPr lang="en-US" smtClean="0"/>
              <a:t>12/6/24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7FF7A1-7850-4E75-8EB9-4BC40D3A0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671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0E0E0E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7FF7A1-7850-4E75-8EB9-4BC40D3A00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15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0E0E0E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7FF7A1-7850-4E75-8EB9-4BC40D3A00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256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0E0E0E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7FF7A1-7850-4E75-8EB9-4BC40D3A00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12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0E0E0E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7FF7A1-7850-4E75-8EB9-4BC40D3A006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072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0E0E0E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7FF7A1-7850-4E75-8EB9-4BC40D3A006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590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0E0E0E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7FF7A1-7850-4E75-8EB9-4BC40D3A006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89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0E0E0E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7FF7A1-7850-4E75-8EB9-4BC40D3A006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65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dirty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246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F4BAC309-3F26-4DB6-81D4-F0162EC4841C}" type="datetime1">
              <a:rPr lang="en-US" smtClean="0"/>
              <a:t>12/6/24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31371" y="188640"/>
            <a:ext cx="7213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Peking University</a:t>
            </a:r>
          </a:p>
        </p:txBody>
      </p:sp>
    </p:spTree>
    <p:extLst>
      <p:ext uri="{BB962C8B-B14F-4D97-AF65-F5344CB8AC3E}">
        <p14:creationId xmlns:p14="http://schemas.microsoft.com/office/powerpoint/2010/main" val="73623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4873"/>
            <a:ext cx="10959008" cy="792088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246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DF72DFE8-3308-4DD5-B510-A99677328644}" type="datetime1">
              <a:rPr lang="en-US" smtClean="0"/>
              <a:t>12/6/24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AC33CCE-2081-446F-B500-5A485479E92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058863"/>
            <a:ext cx="10844213" cy="5143500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S"/>
              <a:defRPr/>
            </a:lvl1pPr>
            <a:lvl2pPr marL="742950" indent="-285750">
              <a:buFont typeface="Calibri" panose="020F0502020204030204" pitchFamily="34" charset="0"/>
              <a:buChar char="◊"/>
              <a:defRPr/>
            </a:lvl2pPr>
            <a:lvl3pPr marL="1143000" indent="-228600">
              <a:buFont typeface="Calibri" panose="020F0502020204030204" pitchFamily="34" charset="0"/>
              <a:buChar char="ꝉ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2042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3"/>
          </p:nvPr>
        </p:nvSpPr>
        <p:spPr>
          <a:xfrm>
            <a:off x="609600" y="63246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D7FE215F-EF57-4F55-962F-63487574A207}" type="datetime1">
              <a:rPr lang="en-US" smtClean="0"/>
              <a:t>12/6/24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600AA21-DA5F-4BFD-B642-676CB867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04873"/>
            <a:ext cx="10959008" cy="792088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+mj-lt"/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007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2460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0F31AD5B-AF49-485B-9B30-3E3DAFFEC15D}" type="datetime1">
              <a:rPr lang="en-US" smtClean="0"/>
              <a:t>12/6/24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53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82592" y="6381328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0">
                <a:solidFill>
                  <a:schemeClr val="tx1"/>
                </a:solidFill>
                <a:latin typeface="+mn-lt"/>
                <a:ea typeface="等线" panose="02010600030101010101" pitchFamily="2" charset="-122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1623" y="6381328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/>
                </a:solidFill>
                <a:latin typeface="+mn-lt"/>
                <a:ea typeface="等线" panose="02010600030101010101" pitchFamily="2" charset="-122"/>
                <a:cs typeface="Arial" panose="020B0604020202020204" pitchFamily="34" charset="0"/>
              </a:defRPr>
            </a:lvl1pPr>
          </a:lstStyle>
          <a:p>
            <a:fld id="{2971660E-91C8-4C8F-838A-A9ED6D4B4BD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3392" y="6381328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chemeClr val="tx1"/>
                </a:solidFill>
                <a:latin typeface="+mn-lt"/>
                <a:ea typeface="等线" panose="02010600030101010101" pitchFamily="2" charset="-122"/>
                <a:cs typeface="Arial" panose="020B0604020202020204" pitchFamily="34" charset="0"/>
              </a:defRPr>
            </a:lvl1pPr>
          </a:lstStyle>
          <a:p>
            <a:fld id="{C61F9686-914D-4C32-AF3E-56FF79CFC9B1}" type="datetime1">
              <a:rPr lang="en-US" smtClean="0"/>
              <a:t>12/6/24</a:t>
            </a:fld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584647" y="880771"/>
            <a:ext cx="11404155" cy="45719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38000">
                <a:srgbClr val="0000FF"/>
              </a:gs>
              <a:gs pos="23000">
                <a:srgbClr val="0000FF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350" b="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80363" y="6276746"/>
            <a:ext cx="11404155" cy="45719"/>
          </a:xfrm>
          <a:prstGeom prst="rect">
            <a:avLst/>
          </a:prstGeom>
          <a:gradFill flip="none" rotWithShape="1">
            <a:gsLst>
              <a:gs pos="0">
                <a:srgbClr val="0000FF"/>
              </a:gs>
              <a:gs pos="38000">
                <a:srgbClr val="0000FF"/>
              </a:gs>
              <a:gs pos="23000">
                <a:srgbClr val="0000FF"/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350" b="0" dirty="0">
              <a:latin typeface="+mn-lt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478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5" r:id="rId3"/>
    <p:sldLayoutId id="2147483674" r:id="rId4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等线" panose="02010600030101010101" pitchFamily="2" charset="-122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b="0" kern="1200">
          <a:solidFill>
            <a:schemeClr val="tx1"/>
          </a:solidFill>
          <a:latin typeface="+mn-lt"/>
          <a:ea typeface="等线" panose="02010600030101010101" pitchFamily="2" charset="-122"/>
          <a:cs typeface="Arial" panose="020B0604020202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b="0" kern="1200">
          <a:solidFill>
            <a:schemeClr val="tx1"/>
          </a:solidFill>
          <a:latin typeface="+mn-lt"/>
          <a:ea typeface="等线" panose="02010600030101010101" pitchFamily="2" charset="-122"/>
          <a:cs typeface="Arial" panose="020B0604020202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等线" panose="02010600030101010101" pitchFamily="2" charset="-122"/>
          <a:cs typeface="Arial" panose="020B0604020202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b="0" kern="1200">
          <a:solidFill>
            <a:schemeClr val="tx1"/>
          </a:solidFill>
          <a:latin typeface="+mn-lt"/>
          <a:ea typeface="等线" panose="02010600030101010101" pitchFamily="2" charset="-122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b="0" kern="1200">
          <a:solidFill>
            <a:schemeClr val="tx1"/>
          </a:solidFill>
          <a:latin typeface="+mn-lt"/>
          <a:ea typeface="等线" panose="02010600030101010101" pitchFamily="2" charset="-122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A82BB-8F3F-4061-A631-C35DF90066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092" y="2397879"/>
            <a:ext cx="10623815" cy="2387600"/>
          </a:xfrm>
        </p:spPr>
        <p:txBody>
          <a:bodyPr/>
          <a:lstStyle/>
          <a:p>
            <a:r>
              <a:rPr lang="en-US" altLang="zh-CN" dirty="0"/>
              <a:t>Face Detect With 5 Landmarks</a:t>
            </a:r>
            <a:endParaRPr lang="en-US" sz="3600" dirty="0">
              <a:latin typeface="+mj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E47BD1-0900-4932-82FD-75EDC11E4A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093" y="4176852"/>
            <a:ext cx="10958911" cy="1034129"/>
          </a:xfrm>
        </p:spPr>
        <p:txBody>
          <a:bodyPr/>
          <a:lstStyle/>
          <a:p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AAE39-A1B2-4452-BD2B-77F90E3A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46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340323FE-16AF-693C-0153-61C8348559C6}"/>
              </a:ext>
            </a:extLst>
          </p:cNvPr>
          <p:cNvSpPr/>
          <p:nvPr/>
        </p:nvSpPr>
        <p:spPr>
          <a:xfrm>
            <a:off x="4293947" y="1200079"/>
            <a:ext cx="5766573" cy="10269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5D24B68-D3FA-EF2A-902B-B94DBC6C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0E0E0E"/>
                </a:solidFill>
                <a:effectLst/>
              </a:rPr>
              <a:t>Background</a:t>
            </a:r>
            <a:endParaRPr lang="en-US" altLang="zh-CN" dirty="0">
              <a:solidFill>
                <a:srgbClr val="0E0E0E"/>
              </a:solidFill>
              <a:effectLst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C1599BA-2916-B661-6C25-C2C8BDF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4DA5A2-D775-ED6D-ED26-A9FF70423B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1" y="1058863"/>
            <a:ext cx="4984272" cy="5454826"/>
          </a:xfrm>
        </p:spPr>
        <p:txBody>
          <a:bodyPr/>
          <a:lstStyle/>
          <a:p>
            <a:r>
              <a:rPr lang="en-US" altLang="zh-CN" sz="2800" dirty="0"/>
              <a:t>5 Landmarks</a:t>
            </a:r>
          </a:p>
          <a:p>
            <a:pPr lvl="1"/>
            <a:r>
              <a:rPr lang="en-US" altLang="zh-CN" sz="2400" dirty="0"/>
              <a:t>The center of the left eye</a:t>
            </a:r>
          </a:p>
          <a:p>
            <a:pPr lvl="1"/>
            <a:r>
              <a:rPr lang="en-US" altLang="zh-CN" sz="2400" dirty="0"/>
              <a:t>The center of the right eye</a:t>
            </a:r>
          </a:p>
          <a:p>
            <a:pPr lvl="1"/>
            <a:r>
              <a:rPr lang="en-US" altLang="zh-CN" sz="2400" dirty="0"/>
              <a:t>The tip of the nose</a:t>
            </a:r>
          </a:p>
          <a:p>
            <a:pPr lvl="1"/>
            <a:r>
              <a:rPr lang="en-US" altLang="zh-CN" sz="2400" dirty="0"/>
              <a:t>The left corner of the mouth</a:t>
            </a:r>
          </a:p>
          <a:p>
            <a:pPr lvl="1"/>
            <a:r>
              <a:rPr lang="en-US" altLang="zh-CN" sz="2400" dirty="0"/>
              <a:t>The right corner of the mouth</a:t>
            </a:r>
          </a:p>
          <a:p>
            <a:pPr lvl="1"/>
            <a:endParaRPr lang="zh-CN" altLang="en-US" sz="2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4AFE30E-C242-EE7A-3B21-9147D294E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873" y="1434572"/>
            <a:ext cx="6375499" cy="361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449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340323FE-16AF-693C-0153-61C8348559C6}"/>
              </a:ext>
            </a:extLst>
          </p:cNvPr>
          <p:cNvSpPr/>
          <p:nvPr/>
        </p:nvSpPr>
        <p:spPr>
          <a:xfrm>
            <a:off x="4293947" y="1200079"/>
            <a:ext cx="5766573" cy="10269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5D24B68-D3FA-EF2A-902B-B94DBC6C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0E0E0E"/>
                </a:solidFill>
                <a:effectLst/>
              </a:rPr>
              <a:t>Main</a:t>
            </a:r>
            <a:endParaRPr lang="en-US" altLang="zh-CN" dirty="0">
              <a:solidFill>
                <a:srgbClr val="0E0E0E"/>
              </a:solidFill>
              <a:effectLst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C1599BA-2916-B661-6C25-C2C8BDF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4DA5A2-D775-ED6D-ED26-A9FF70423B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1" y="1058863"/>
            <a:ext cx="4379639" cy="5454826"/>
          </a:xfrm>
        </p:spPr>
        <p:txBody>
          <a:bodyPr/>
          <a:lstStyle/>
          <a:p>
            <a:r>
              <a:rPr lang="zh-CN" altLang="en-US" sz="2400" dirty="0"/>
              <a:t>使用摄像头捕获当前照片</a:t>
            </a:r>
            <a:endParaRPr lang="en-US" altLang="zh-CN" sz="2400" dirty="0"/>
          </a:p>
          <a:p>
            <a:r>
              <a:rPr lang="zh-CN" altLang="en-US" sz="2400" dirty="0"/>
              <a:t>模型输出初步检测结果</a:t>
            </a:r>
            <a:endParaRPr lang="en-US" altLang="zh-CN" sz="2800" dirty="0"/>
          </a:p>
          <a:p>
            <a:pPr lvl="1"/>
            <a:r>
              <a:rPr lang="en-US" altLang="zh-CN" sz="2400" dirty="0" err="1"/>
              <a:t>pred_box</a:t>
            </a:r>
            <a:r>
              <a:rPr lang="en-US" altLang="zh-CN" sz="2400" dirty="0"/>
              <a:t> (</a:t>
            </a:r>
            <a:r>
              <a:rPr lang="zh-CN" altLang="en-US" sz="2400" dirty="0"/>
              <a:t>边界框预测</a:t>
            </a:r>
            <a:r>
              <a:rPr lang="en-US" altLang="zh-CN" sz="2400" dirty="0"/>
              <a:t>)</a:t>
            </a:r>
          </a:p>
          <a:p>
            <a:pPr lvl="1"/>
            <a:r>
              <a:rPr lang="en-US" altLang="zh-CN" sz="2400" dirty="0" err="1"/>
              <a:t>pred_landm</a:t>
            </a:r>
            <a:r>
              <a:rPr lang="en-US" altLang="zh-CN" sz="2400" dirty="0"/>
              <a:t> (</a:t>
            </a:r>
            <a:r>
              <a:rPr lang="zh-CN" altLang="en-US" sz="2400" dirty="0"/>
              <a:t>关键点预测</a:t>
            </a:r>
            <a:r>
              <a:rPr lang="en-US" altLang="zh-CN" sz="2400" dirty="0"/>
              <a:t>)</a:t>
            </a:r>
          </a:p>
          <a:p>
            <a:pPr lvl="1"/>
            <a:r>
              <a:rPr lang="en-US" altLang="zh-CN" sz="2400" dirty="0" err="1"/>
              <a:t>pred_clses</a:t>
            </a:r>
            <a:r>
              <a:rPr lang="en-US" altLang="zh-CN" sz="2400" dirty="0"/>
              <a:t> (</a:t>
            </a:r>
            <a:r>
              <a:rPr lang="zh-CN" altLang="en-US" sz="2400" dirty="0"/>
              <a:t>分类预测</a:t>
            </a:r>
            <a:r>
              <a:rPr lang="en-US" altLang="zh-CN" sz="2400" dirty="0"/>
              <a:t>)</a:t>
            </a:r>
          </a:p>
          <a:p>
            <a:endParaRPr lang="en-US" altLang="zh-CN" sz="2400" dirty="0"/>
          </a:p>
          <a:p>
            <a:r>
              <a:rPr lang="zh-CN" altLang="en-US" sz="2400" dirty="0"/>
              <a:t>后处理输出结果</a:t>
            </a:r>
            <a:br>
              <a:rPr lang="zh-CN" altLang="en-US" dirty="0"/>
            </a:br>
            <a:endParaRPr lang="zh-CN" altLang="en-US" dirty="0"/>
          </a:p>
          <a:p>
            <a:endParaRPr lang="zh-CN" altLang="en-US" sz="24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64D62A9-F39F-68F2-8931-1FE0F75C8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294" y="896961"/>
            <a:ext cx="6397260" cy="535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06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340323FE-16AF-693C-0153-61C8348559C6}"/>
              </a:ext>
            </a:extLst>
          </p:cNvPr>
          <p:cNvSpPr/>
          <p:nvPr/>
        </p:nvSpPr>
        <p:spPr>
          <a:xfrm>
            <a:off x="4293947" y="1200079"/>
            <a:ext cx="5766573" cy="10269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5D24B68-D3FA-EF2A-902B-B94DBC6C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0E0E0E"/>
                </a:solidFill>
                <a:effectLst/>
              </a:rPr>
              <a:t>Process</a:t>
            </a:r>
            <a:endParaRPr lang="en-US" altLang="zh-CN" dirty="0">
              <a:solidFill>
                <a:srgbClr val="0E0E0E"/>
              </a:solidFill>
              <a:effectLst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C1599BA-2916-B661-6C25-C2C8BDF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4DA5A2-D775-ED6D-ED26-A9FF70423B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1" y="1058863"/>
            <a:ext cx="4797777" cy="5454826"/>
          </a:xfrm>
        </p:spPr>
        <p:txBody>
          <a:bodyPr/>
          <a:lstStyle/>
          <a:p>
            <a:r>
              <a:rPr lang="zh-CN" altLang="en-US" sz="2800" dirty="0"/>
              <a:t>将网络的原始输出转换为可用的检测框</a:t>
            </a:r>
            <a:endParaRPr lang="en-US" altLang="zh-CN" sz="2800" dirty="0"/>
          </a:p>
          <a:p>
            <a:r>
              <a:rPr lang="zh-CN" altLang="en-US" sz="2800" dirty="0"/>
              <a:t>分类处理</a:t>
            </a:r>
            <a:endParaRPr lang="en-US" altLang="zh-CN" sz="2800" dirty="0"/>
          </a:p>
          <a:p>
            <a:r>
              <a:rPr lang="zh-CN" altLang="en-US" sz="2800" dirty="0"/>
              <a:t>只处理置信度超过阈值的检测框</a:t>
            </a:r>
            <a:endParaRPr lang="en-US" altLang="zh-CN" sz="2800" dirty="0"/>
          </a:p>
          <a:p>
            <a:r>
              <a:rPr lang="zh-CN" altLang="en-US" sz="2800" dirty="0"/>
              <a:t>边界框解码</a:t>
            </a:r>
          </a:p>
          <a:p>
            <a:r>
              <a:rPr lang="zh-CN" altLang="en-US" sz="2800" dirty="0"/>
              <a:t>关键点解码</a:t>
            </a:r>
            <a:br>
              <a:rPr lang="zh-CN" altLang="en-US" dirty="0"/>
            </a:br>
            <a:endParaRPr lang="zh-CN" altLang="en-US" dirty="0"/>
          </a:p>
          <a:p>
            <a:endParaRPr lang="zh-CN" altLang="en-US" sz="24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2365FD9-39B6-6C18-85A8-4D1CF55E08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721" y="855754"/>
            <a:ext cx="5740109" cy="552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27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340323FE-16AF-693C-0153-61C8348559C6}"/>
              </a:ext>
            </a:extLst>
          </p:cNvPr>
          <p:cNvSpPr/>
          <p:nvPr/>
        </p:nvSpPr>
        <p:spPr>
          <a:xfrm>
            <a:off x="4293947" y="1200079"/>
            <a:ext cx="5766573" cy="10269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5D24B68-D3FA-EF2A-902B-B94DBC6C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E0E0E"/>
                </a:solidFill>
                <a:effectLst/>
              </a:rPr>
              <a:t>NMS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C1599BA-2916-B661-6C25-C2C8BDF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4DA5A2-D775-ED6D-ED26-A9FF70423B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1" y="1058861"/>
            <a:ext cx="6915175" cy="5161317"/>
          </a:xfrm>
        </p:spPr>
        <p:txBody>
          <a:bodyPr/>
          <a:lstStyle/>
          <a:p>
            <a:r>
              <a:rPr lang="zh-CN" altLang="en-US" sz="2800" dirty="0"/>
              <a:t>非极大值抑制</a:t>
            </a:r>
            <a:endParaRPr lang="en-US" altLang="zh-CN" sz="2800" dirty="0"/>
          </a:p>
          <a:p>
            <a:pPr lvl="1"/>
            <a:r>
              <a:rPr lang="zh-CN" altLang="en-US" sz="2400" dirty="0"/>
              <a:t>根据置信度得分进行排序</a:t>
            </a:r>
          </a:p>
          <a:p>
            <a:pPr lvl="1"/>
            <a:r>
              <a:rPr lang="zh-CN" altLang="en-US" sz="2400" dirty="0"/>
              <a:t>选择置信度最高的比边界框添加到最终输出列表中，将其从边界框列表中删除</a:t>
            </a:r>
          </a:p>
          <a:p>
            <a:pPr lvl="1"/>
            <a:r>
              <a:rPr lang="zh-CN" altLang="en-US" sz="2400" dirty="0"/>
              <a:t>计算所有边界框的面积</a:t>
            </a:r>
          </a:p>
          <a:p>
            <a:pPr lvl="1"/>
            <a:r>
              <a:rPr lang="zh-CN" altLang="en-US" sz="2400" dirty="0"/>
              <a:t>计算置信度最高的边界框与其它候选框的</a:t>
            </a:r>
            <a:r>
              <a:rPr lang="en-US" altLang="zh-CN" sz="2400" dirty="0" err="1"/>
              <a:t>IoU</a:t>
            </a:r>
            <a:endParaRPr lang="zh-CN" altLang="en-US" sz="2400" dirty="0"/>
          </a:p>
          <a:p>
            <a:pPr lvl="1"/>
            <a:r>
              <a:rPr lang="zh-CN" altLang="en-US" sz="2400" dirty="0"/>
              <a:t>删除</a:t>
            </a:r>
            <a:r>
              <a:rPr lang="en-US" altLang="zh-CN" sz="2400" dirty="0" err="1"/>
              <a:t>IoU</a:t>
            </a:r>
            <a:r>
              <a:rPr lang="zh-CN" altLang="en-US" sz="2400" dirty="0"/>
              <a:t>大于阈值的边界框</a:t>
            </a:r>
          </a:p>
          <a:p>
            <a:pPr lvl="1"/>
            <a:r>
              <a:rPr lang="zh-CN" altLang="en-US" sz="2400" dirty="0"/>
              <a:t>重复上述过程，直至边界框列表为空</a:t>
            </a:r>
          </a:p>
          <a:p>
            <a:endParaRPr lang="zh-CN" alt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E955D9F-3217-39A4-9AE5-C0F60BDF7A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99" y="1470142"/>
            <a:ext cx="4448479" cy="242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89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340323FE-16AF-693C-0153-61C8348559C6}"/>
              </a:ext>
            </a:extLst>
          </p:cNvPr>
          <p:cNvSpPr/>
          <p:nvPr/>
        </p:nvSpPr>
        <p:spPr>
          <a:xfrm>
            <a:off x="4293947" y="1200079"/>
            <a:ext cx="5766573" cy="10269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5D24B68-D3FA-EF2A-902B-B94DBC6C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E0E0E"/>
                </a:solidFill>
                <a:effectLst/>
              </a:rPr>
              <a:t>NMS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C1599BA-2916-B661-6C25-C2C8BDF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4DA5A2-D775-ED6D-ED26-A9FF70423B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1" y="1058861"/>
            <a:ext cx="4481687" cy="5161317"/>
          </a:xfrm>
        </p:spPr>
        <p:txBody>
          <a:bodyPr/>
          <a:lstStyle/>
          <a:p>
            <a:endParaRPr lang="en-US" altLang="zh-CN" sz="2800" dirty="0"/>
          </a:p>
          <a:p>
            <a:r>
              <a:rPr lang="en-US" altLang="zh-CN" sz="2800" dirty="0" err="1"/>
              <a:t>region_layer.c</a:t>
            </a:r>
            <a:r>
              <a:rPr lang="en-US" altLang="zh-CN" sz="2800" dirty="0"/>
              <a:t> line 103</a:t>
            </a:r>
            <a:endParaRPr lang="zh-CN" altLang="en-US" sz="2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7DBAA96-D828-E40C-1627-0B30A75A1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265" y="1058861"/>
            <a:ext cx="6972150" cy="492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90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D24B68-D3FA-EF2A-902B-B94DBC6C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0E0E0E"/>
                </a:solidFill>
              </a:rPr>
              <a:t>Demo</a:t>
            </a:r>
            <a:endParaRPr lang="en-US" altLang="zh-CN" dirty="0">
              <a:solidFill>
                <a:srgbClr val="0E0E0E"/>
              </a:solidFill>
              <a:effectLst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C1599BA-2916-B661-6C25-C2C8BDF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1660E-91C8-4C8F-838A-A9ED6D4B4BDC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4DA5A2-D775-ED6D-ED26-A9FF70423B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1058863"/>
            <a:ext cx="10844213" cy="1565584"/>
          </a:xfrm>
        </p:spPr>
        <p:txBody>
          <a:bodyPr/>
          <a:lstStyle/>
          <a:p>
            <a:endParaRPr lang="en-US" altLang="zh-CN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D7E746C-2281-346D-B4ED-77427570F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506" y="1058863"/>
            <a:ext cx="7772400" cy="478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33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iang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7BFF"/>
      </a:accent1>
      <a:accent2>
        <a:srgbClr val="05C8DD"/>
      </a:accent2>
      <a:accent3>
        <a:srgbClr val="8B81FF"/>
      </a:accent3>
      <a:accent4>
        <a:srgbClr val="FF3366"/>
      </a:accent4>
      <a:accent5>
        <a:srgbClr val="FF6E30"/>
      </a:accent5>
      <a:accent6>
        <a:srgbClr val="00B050"/>
      </a:accent6>
      <a:hlink>
        <a:srgbClr val="0563C1"/>
      </a:hlink>
      <a:folHlink>
        <a:srgbClr val="954F72"/>
      </a:folHlink>
    </a:clrScheme>
    <a:fontScheme name="Fira Sans + Yahei">
      <a:majorFont>
        <a:latin typeface="Fira Sans SemiBold"/>
        <a:ea typeface="Microsoft YaHei"/>
        <a:cs typeface=""/>
      </a:majorFont>
      <a:minorFont>
        <a:latin typeface="Fira Sans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9050" cap="rnd">
          <a:solidFill>
            <a:schemeClr val="tx2"/>
          </a:solidFill>
          <a:round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Wingdings" panose="05000000000000000000" pitchFamily="2" charset="2"/>
          <a:buChar char="S"/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liang" id="{259116A1-12A3-4959-8E25-5154751E7962}" vid="{3553B2DB-F684-4D78-B064-AB39325D02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94DCA31-E2E7-4948-BC70-6699D7E5B751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liang</Template>
  <TotalTime>44072</TotalTime>
  <Words>194</Words>
  <Application>Microsoft Macintosh PowerPoint</Application>
  <PresentationFormat>宽屏</PresentationFormat>
  <Paragraphs>48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Fira Sans</vt:lpstr>
      <vt:lpstr>Arial</vt:lpstr>
      <vt:lpstr>Fira Sans SemiBold</vt:lpstr>
      <vt:lpstr>Times New Roman</vt:lpstr>
      <vt:lpstr>Calibri</vt:lpstr>
      <vt:lpstr>Wingdings</vt:lpstr>
      <vt:lpstr>liang</vt:lpstr>
      <vt:lpstr>Face Detect With 5 Landmarks</vt:lpstr>
      <vt:lpstr>Background</vt:lpstr>
      <vt:lpstr>Main</vt:lpstr>
      <vt:lpstr>Process</vt:lpstr>
      <vt:lpstr>NMS</vt:lpstr>
      <vt:lpstr>NMS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Cement: Streamlining FPGA Hardware Design with Cycle-Deterministic eHDL and Synthesis</dc:title>
  <dc:creator>Kyrie</dc:creator>
  <cp:lastModifiedBy>henry cui</cp:lastModifiedBy>
  <cp:revision>1696</cp:revision>
  <dcterms:created xsi:type="dcterms:W3CDTF">2024-01-31T02:13:22Z</dcterms:created>
  <dcterms:modified xsi:type="dcterms:W3CDTF">2024-12-06T06:42:42Z</dcterms:modified>
</cp:coreProperties>
</file>

<file path=docProps/thumbnail.jpeg>
</file>